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23/04/1441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23/04/1441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23/04/1441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23/04/1441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23/04/1441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23/04/1441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JO" sz="2400" b="1" dirty="0"/>
              <a:t>نظم التزويد المحوسبة</a:t>
            </a:r>
            <a:r>
              <a:rPr lang="ar-JO" sz="2400" dirty="0"/>
              <a:t/>
            </a:r>
            <a:br>
              <a:rPr lang="ar-JO" sz="2400" dirty="0"/>
            </a:br>
            <a:r>
              <a:rPr lang="en-US" sz="2400" b="1" dirty="0"/>
              <a:t>Computerized Acquisition System</a:t>
            </a:r>
            <a:r>
              <a:rPr lang="en-US" sz="2400" dirty="0"/>
              <a:t/>
            </a:r>
            <a:br>
              <a:rPr lang="en-US" sz="2400" dirty="0"/>
            </a:br>
            <a:endParaRPr lang="ar-JO" sz="2400" dirty="0"/>
          </a:p>
        </p:txBody>
      </p:sp>
      <p:sp>
        <p:nvSpPr>
          <p:cNvPr id="3" name="عنصر نائب للمحتوى 2"/>
          <p:cNvSpPr>
            <a:spLocks noGrp="1"/>
          </p:cNvSpPr>
          <p:nvPr>
            <p:ph idx="1"/>
          </p:nvPr>
        </p:nvSpPr>
        <p:spPr/>
        <p:txBody>
          <a:bodyPr>
            <a:normAutofit fontScale="85000" lnSpcReduction="20000"/>
          </a:bodyPr>
          <a:lstStyle/>
          <a:p>
            <a:r>
              <a:rPr lang="en-US" dirty="0"/>
              <a:t/>
            </a:r>
            <a:br>
              <a:rPr lang="en-US" dirty="0"/>
            </a:br>
            <a:r>
              <a:rPr lang="ar-JO" b="1" dirty="0"/>
              <a:t>وظائف وفعاليات نظام التزويد المحوسب:</a:t>
            </a:r>
            <a:r>
              <a:rPr lang="ar-JO" dirty="0"/>
              <a:t/>
            </a:r>
            <a:br>
              <a:rPr lang="ar-JO" dirty="0"/>
            </a:br>
            <a:r>
              <a:rPr lang="ar-JO" b="1" dirty="0"/>
              <a:t>يجب أن يكون النظام المحوسب للتزويد قادر على تنفيذ الفعاليات التالية :</a:t>
            </a:r>
            <a:r>
              <a:rPr lang="ar-JO" dirty="0"/>
              <a:t/>
            </a:r>
            <a:br>
              <a:rPr lang="ar-JO" dirty="0"/>
            </a:br>
            <a:r>
              <a:rPr lang="ar-JO" b="1" dirty="0"/>
              <a:t>1- فعالية الطلبات، أي طلب كل أنواع مصادر المعلومات وأوعيتها</a:t>
            </a:r>
            <a:r>
              <a:rPr lang="en-US" b="1" dirty="0"/>
              <a:t>Ordering Function</a:t>
            </a:r>
            <a:r>
              <a:rPr lang="en-US" dirty="0"/>
              <a:t/>
            </a:r>
            <a:br>
              <a:rPr lang="en-US" dirty="0"/>
            </a:br>
            <a:r>
              <a:rPr lang="en-US" b="1" dirty="0"/>
              <a:t>2- </a:t>
            </a:r>
            <a:r>
              <a:rPr lang="ar-JO" b="1" dirty="0"/>
              <a:t>متابعة الطلبات </a:t>
            </a:r>
            <a:r>
              <a:rPr lang="en-US" b="1" dirty="0"/>
              <a:t>Claiming Function</a:t>
            </a:r>
            <a:r>
              <a:rPr lang="en-US" dirty="0"/>
              <a:t/>
            </a:r>
            <a:br>
              <a:rPr lang="en-US" dirty="0"/>
            </a:br>
            <a:r>
              <a:rPr lang="en-US" b="1" dirty="0"/>
              <a:t>3- </a:t>
            </a:r>
            <a:r>
              <a:rPr lang="ar-JO" b="1" dirty="0"/>
              <a:t>استلام الطلبات </a:t>
            </a:r>
            <a:r>
              <a:rPr lang="en-US" b="1" dirty="0"/>
              <a:t>Receiving Function</a:t>
            </a:r>
            <a:r>
              <a:rPr lang="en-US" dirty="0"/>
              <a:t/>
            </a:r>
            <a:br>
              <a:rPr lang="en-US" dirty="0"/>
            </a:br>
            <a:r>
              <a:rPr lang="en-US" b="1" dirty="0"/>
              <a:t>4- </a:t>
            </a:r>
            <a:r>
              <a:rPr lang="ar-JO" b="1" dirty="0"/>
              <a:t>إلغاء الطلبات </a:t>
            </a:r>
            <a:r>
              <a:rPr lang="en-US" b="1" dirty="0"/>
              <a:t>Cancellation Function</a:t>
            </a:r>
            <a:r>
              <a:rPr lang="en-US" dirty="0"/>
              <a:t/>
            </a:r>
            <a:br>
              <a:rPr lang="en-US" dirty="0"/>
            </a:br>
            <a:r>
              <a:rPr lang="en-US" b="1" dirty="0"/>
              <a:t>5- </a:t>
            </a:r>
            <a:r>
              <a:rPr lang="ar-JO" b="1" dirty="0"/>
              <a:t>إرجاع الطلبات </a:t>
            </a:r>
            <a:r>
              <a:rPr lang="en-US" b="1" dirty="0"/>
              <a:t>Returning Function</a:t>
            </a:r>
            <a:r>
              <a:rPr lang="en-US" dirty="0"/>
              <a:t/>
            </a:r>
            <a:br>
              <a:rPr lang="en-US" dirty="0"/>
            </a:br>
            <a:r>
              <a:rPr lang="en-US" b="1" dirty="0"/>
              <a:t>6- </a:t>
            </a:r>
            <a:r>
              <a:rPr lang="ar-JO" b="1" dirty="0"/>
              <a:t>الإحصاءات </a:t>
            </a:r>
            <a:r>
              <a:rPr lang="en-US" b="1" dirty="0"/>
              <a:t>Statistics</a:t>
            </a:r>
            <a:r>
              <a:rPr lang="en-US" dirty="0"/>
              <a:t/>
            </a:r>
            <a:br>
              <a:rPr lang="en-US" dirty="0"/>
            </a:br>
            <a:endParaRPr lang="ar-JO" dirty="0"/>
          </a:p>
        </p:txBody>
      </p:sp>
    </p:spTree>
    <p:extLst>
      <p:ext uri="{BB962C8B-B14F-4D97-AF65-F5344CB8AC3E}">
        <p14:creationId xmlns:p14="http://schemas.microsoft.com/office/powerpoint/2010/main" val="3670088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70000" lnSpcReduction="20000"/>
          </a:bodyPr>
          <a:lstStyle/>
          <a:p>
            <a:r>
              <a:rPr lang="en-US" b="1" dirty="0"/>
              <a:t>1. </a:t>
            </a:r>
            <a:r>
              <a:rPr lang="ar-JO" b="1" dirty="0"/>
              <a:t>فعالية الطلبات </a:t>
            </a:r>
            <a:r>
              <a:rPr lang="en-US" b="1" dirty="0"/>
              <a:t>Ordering Function : </a:t>
            </a:r>
            <a:r>
              <a:rPr lang="ar-JO" b="1" dirty="0"/>
              <a:t>وهنا لا بد من وجود ملف متكامل لكل موجودات المكتبة والمعلومات البيليوغرافية المتكاملة للكتب والمواد الثقافية الأخرى بكل أشكالها وأنواعها حيث يتم تدقيقه عن كل طلب جديد للتأكد من عدم وجوده بين مجموعة المكتبة . وعند وصول الكتاب أو المادة إلى المكتبة يجب أن يؤشر ذلك مع تاريخ الوصول.</a:t>
            </a:r>
            <a:r>
              <a:rPr lang="ar-JO" dirty="0"/>
              <a:t/>
            </a:r>
            <a:br>
              <a:rPr lang="ar-JO" dirty="0"/>
            </a:br>
            <a:r>
              <a:rPr lang="ar-JO" b="1" dirty="0"/>
              <a:t>2. متابعة الطلبات </a:t>
            </a:r>
            <a:r>
              <a:rPr lang="en-US" b="1" dirty="0"/>
              <a:t>Claiming Function : </a:t>
            </a:r>
            <a:r>
              <a:rPr lang="ar-JO" b="1" dirty="0"/>
              <a:t>والتي يتضمن إرسال كتب ( مراسلات </a:t>
            </a:r>
            <a:r>
              <a:rPr lang="en-US" b="1" dirty="0"/>
              <a:t>er mail ) </a:t>
            </a:r>
            <a:r>
              <a:rPr lang="ar-JO" b="1" dirty="0"/>
              <a:t>بريد/ فاكس إلى المجهزين ومزودي الكتب والمواد الأخرى في حالة تأخر الإسلام حيث يتم تحديد حقل خاص فـي القاعـدة يعرف بـ </a:t>
            </a:r>
            <a:r>
              <a:rPr lang="en-US" b="1" dirty="0"/>
              <a:t>Claim date field </a:t>
            </a:r>
            <a:r>
              <a:rPr lang="ar-JO" b="1" dirty="0"/>
              <a:t>تقرره المكتبة يحدد فيه تاريخ معين يتم فيه إعداد خطابات أو مراسلات المتابعة. كي يمكن إجراء العملية يدوياً لتدقيق ملفات الطلبات وتحديد ما هي الكتب المتأخرة، ترسل المتابعات ويمكن وضع حقل خاص لتاريخ أو تواريخ كتابة المتابعات </a:t>
            </a:r>
            <a:r>
              <a:rPr lang="en-US" b="1" dirty="0"/>
              <a:t>Claims.</a:t>
            </a:r>
            <a:r>
              <a:rPr lang="en-US" dirty="0"/>
              <a:t/>
            </a:r>
            <a:br>
              <a:rPr lang="en-US" dirty="0"/>
            </a:br>
            <a:r>
              <a:rPr lang="en-US" b="1" dirty="0"/>
              <a:t>3. </a:t>
            </a:r>
            <a:r>
              <a:rPr lang="ar-JO" b="1" dirty="0"/>
              <a:t>استلام الطلبات </a:t>
            </a:r>
            <a:r>
              <a:rPr lang="en-US" b="1" dirty="0"/>
              <a:t>Receiving Function : </a:t>
            </a:r>
            <a:r>
              <a:rPr lang="ar-JO" b="1" dirty="0"/>
              <a:t>وهي مجموعة من الحقول تعكس وصول المادة / تاريخ الوصول أو الاستلام وهل هنالك فاتورة رقم الفاتورة / السعر / أو بدون فاتورة . فالمكتبة تستلم الكثير من المطبوعات دون شراء إذا كان هدية أو تبادل.</a:t>
            </a:r>
            <a:r>
              <a:rPr lang="ar-JO" dirty="0"/>
              <a:t/>
            </a:r>
            <a:br>
              <a:rPr lang="ar-JO" dirty="0"/>
            </a:br>
            <a:endParaRPr lang="ar-JO" dirty="0"/>
          </a:p>
        </p:txBody>
      </p:sp>
    </p:spTree>
    <p:extLst>
      <p:ext uri="{BB962C8B-B14F-4D97-AF65-F5344CB8AC3E}">
        <p14:creationId xmlns:p14="http://schemas.microsoft.com/office/powerpoint/2010/main" val="1711972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77500" lnSpcReduction="20000"/>
          </a:bodyPr>
          <a:lstStyle/>
          <a:p>
            <a:r>
              <a:rPr lang="ar-JO" b="1" dirty="0" smtClean="0"/>
              <a:t>4</a:t>
            </a:r>
            <a:r>
              <a:rPr lang="ar-JO" b="1" dirty="0"/>
              <a:t>. إلغاء الطلبات </a:t>
            </a:r>
            <a:r>
              <a:rPr lang="en-US" b="1" dirty="0"/>
              <a:t>Cancellation Function : </a:t>
            </a:r>
            <a:r>
              <a:rPr lang="ar-JO" b="1" dirty="0"/>
              <a:t>حيث يتم إلغاء بعض الطلبات إذا كان غير موجود أو نافذ من مخازن المجهزين </a:t>
            </a:r>
            <a:r>
              <a:rPr lang="en-US" b="1" dirty="0"/>
              <a:t>Out-of -stock, out-of-print </a:t>
            </a:r>
            <a:r>
              <a:rPr lang="ar-JO" b="1" dirty="0"/>
              <a:t>وتصمم بعض الحقول في التسجيلة لتحقيق هذا الشيء.</a:t>
            </a:r>
            <a:r>
              <a:rPr lang="ar-JO" dirty="0"/>
              <a:t/>
            </a:r>
            <a:br>
              <a:rPr lang="ar-JO" dirty="0"/>
            </a:br>
            <a:r>
              <a:rPr lang="ar-JO" b="1" dirty="0"/>
              <a:t>5. إرجاع الطلبات </a:t>
            </a:r>
            <a:r>
              <a:rPr lang="en-US" b="1" dirty="0"/>
              <a:t>Returning Function: </a:t>
            </a:r>
            <a:r>
              <a:rPr lang="ar-JO" b="1" dirty="0"/>
              <a:t>حيث تقوم المكتبة في بعض الأحيان بإعادة الكتب أو المواد ثانية إلى المجهزين مثل : وصولها بحالة تالفة (</a:t>
            </a:r>
            <a:r>
              <a:rPr lang="en-US" b="1" dirty="0"/>
              <a:t>damaged) </a:t>
            </a:r>
            <a:r>
              <a:rPr lang="ar-JO" b="1" dirty="0"/>
              <a:t>أو أن الكتب غير مطلوبة ولم تطلب أصلاً وليس عناوينها مدرجه في الفاتورة (</a:t>
            </a:r>
            <a:r>
              <a:rPr lang="en-US" b="1" dirty="0"/>
              <a:t>not wanted ) </a:t>
            </a:r>
            <a:r>
              <a:rPr lang="ar-JO" b="1" dirty="0"/>
              <a:t>أو جاءت بالغلط أي ليس المطلوبة فعلاً ( </a:t>
            </a:r>
            <a:r>
              <a:rPr lang="en-US" b="1" dirty="0"/>
              <a:t>order). </a:t>
            </a:r>
            <a:r>
              <a:rPr lang="ar-JO" b="1" dirty="0"/>
              <a:t>ويمكن للقسم أن يكتب رسالة أو </a:t>
            </a:r>
            <a:r>
              <a:rPr lang="en-US" b="1" dirty="0"/>
              <a:t>e- mail </a:t>
            </a:r>
            <a:r>
              <a:rPr lang="ar-JO" b="1" dirty="0"/>
              <a:t>يبلغ فيها المجهز هذا الموضوع لأن هذا الإجراء فيه تبعات مالية. حيث يتم استرجاع المبلغ أو المبالغ من المجهز/ المجهزين لاحقاً.</a:t>
            </a:r>
            <a:r>
              <a:rPr lang="ar-JO" dirty="0"/>
              <a:t/>
            </a:r>
            <a:br>
              <a:rPr lang="ar-JO" dirty="0"/>
            </a:br>
            <a:r>
              <a:rPr lang="ar-JO" b="1" dirty="0"/>
              <a:t>6. الإحصاءات والتقارير </a:t>
            </a:r>
            <a:r>
              <a:rPr lang="en-US" b="1" dirty="0"/>
              <a:t>Statistics : </a:t>
            </a:r>
            <a:r>
              <a:rPr lang="ar-JO" b="1" dirty="0"/>
              <a:t>وهي المخرجات التي يمكن الحصول عليها فيما يتعلق بكل فعاليات التزويد، وعلى سبيل المثال : عدد الطلبات في فترة زمنية محددة/ عدد الطلبات التي تم استلامها/ عدد الطلبات التي تم إلغاؤها أو إرجاعها، عدد الطلبات من المجهز الواحد وهكذا.</a:t>
            </a:r>
            <a:endParaRPr lang="ar-JO" dirty="0"/>
          </a:p>
        </p:txBody>
      </p:sp>
    </p:spTree>
    <p:extLst>
      <p:ext uri="{BB962C8B-B14F-4D97-AF65-F5344CB8AC3E}">
        <p14:creationId xmlns:p14="http://schemas.microsoft.com/office/powerpoint/2010/main" val="2250628793"/>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95</Words>
  <Application>Microsoft Office PowerPoint</Application>
  <PresentationFormat>عرض على الشاشة (3:4)‏</PresentationFormat>
  <Paragraphs>4</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سمة Office</vt:lpstr>
      <vt:lpstr>نظم التزويد المحوسبة Computerized Acquisition System </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نظم التزويد المحوسبة Computerized Acquisition System </dc:title>
  <dc:creator>gega</dc:creator>
  <cp:lastModifiedBy>gega</cp:lastModifiedBy>
  <cp:revision>1</cp:revision>
  <dcterms:created xsi:type="dcterms:W3CDTF">2019-12-20T13:54:58Z</dcterms:created>
  <dcterms:modified xsi:type="dcterms:W3CDTF">2019-12-20T17:07:25Z</dcterms:modified>
</cp:coreProperties>
</file>